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Economica"/>
      <p:regular r:id="rId18"/>
      <p:bold r:id="rId19"/>
      <p:italic r:id="rId20"/>
      <p:boldItalic r:id="rId21"/>
    </p:embeddedFont>
    <p:embeddedFont>
      <p:font typeface="Oswald"/>
      <p:regular r:id="rId22"/>
      <p:bold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italic.fntdata"/><Relationship Id="rId22" Type="http://schemas.openxmlformats.org/officeDocument/2006/relationships/font" Target="fonts/Oswald-regular.fntdata"/><Relationship Id="rId21" Type="http://schemas.openxmlformats.org/officeDocument/2006/relationships/font" Target="fonts/Economica-boldItalic.fntdata"/><Relationship Id="rId24" Type="http://schemas.openxmlformats.org/officeDocument/2006/relationships/font" Target="fonts/OpenSans-regular.fntdata"/><Relationship Id="rId23" Type="http://schemas.openxmlformats.org/officeDocument/2006/relationships/font" Target="fonts/Oswa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Economica-bold.fntdata"/><Relationship Id="rId18" Type="http://schemas.openxmlformats.org/officeDocument/2006/relationships/font" Target="fonts/Economic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mentoring.org/program_staff/research_corner/benefits_from_mentoring.php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6f8954bc_0_5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6f8954b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b6623ae8f3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b6623ae8f3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6f8954bc_0_14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c6f8954bc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6f8954bc_0_5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6f8954b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6700ef0de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6700ef0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Source: Mentor/National Mentoring Partnership (2005), How to Build a Successful Mentoring Program using the Elements of Effective Practice, USA, </a:t>
            </a:r>
            <a:r>
              <a:rPr lang="tr" sz="800" u="sng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www.mentoring.org/program_staff/research_corner/benefits_from_mentoring.php</a:t>
            </a:r>
            <a:r>
              <a:rPr lang="tr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6623ae8f3_0_27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6623ae8f3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Notes: 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Confidentiality: Confidentiality of all records, material, and knowledge concerning the persons I serve and to use in a responsible manner the information obtained in the course of professional relationships.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tr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Code of ethics.: I report concerns to the co-ordinator if the Mentee shares information that refers to illegal activity or puts the Mentee or others at risk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6623ae8f3_0_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6623ae8f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6623ae8f3_0_24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b6623ae8f3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6623ae8f3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b6623ae8f3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6623ae8f3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b6623ae8f3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6623ae8f3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b6623ae8f3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hyperlink" Target="mailto:sprattr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/>
          <p:nvPr/>
        </p:nvSpPr>
        <p:spPr>
          <a:xfrm>
            <a:off x="2296575" y="1127925"/>
            <a:ext cx="615900" cy="965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5"/>
          <p:cNvSpPr txBox="1"/>
          <p:nvPr>
            <p:ph type="ctrTitle"/>
          </p:nvPr>
        </p:nvSpPr>
        <p:spPr>
          <a:xfrm>
            <a:off x="2190375" y="1444250"/>
            <a:ext cx="47631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Youth Mentoring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&amp; Coaching</a:t>
            </a:r>
            <a:endParaRPr/>
          </a:p>
        </p:txBody>
      </p:sp>
      <p:sp>
        <p:nvSpPr>
          <p:cNvPr id="109" name="Google Shape;109;p25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by Rickey Spratt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0" name="Google Shape;110;p25"/>
          <p:cNvSpPr/>
          <p:nvPr/>
        </p:nvSpPr>
        <p:spPr>
          <a:xfrm>
            <a:off x="2627525" y="545325"/>
            <a:ext cx="1944600" cy="582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5"/>
          <p:cNvSpPr/>
          <p:nvPr/>
        </p:nvSpPr>
        <p:spPr>
          <a:xfrm>
            <a:off x="5159575" y="3953100"/>
            <a:ext cx="1944600" cy="582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5"/>
          <p:cNvSpPr/>
          <p:nvPr/>
        </p:nvSpPr>
        <p:spPr>
          <a:xfrm>
            <a:off x="6133775" y="3178625"/>
            <a:ext cx="615900" cy="965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5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>
            <a:off x="2061351" y="823125"/>
            <a:ext cx="129026" cy="180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-5400000">
            <a:off x="2898201" y="-13725"/>
            <a:ext cx="129026" cy="180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5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10800000">
            <a:off x="6975126" y="2477150"/>
            <a:ext cx="129026" cy="180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5400000">
            <a:off x="6138276" y="3314000"/>
            <a:ext cx="129026" cy="180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>
            <p:ph idx="4294967295"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39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Syllabus I Month 4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3" name="Google Shape;223;p34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-5400000">
            <a:off x="687463" y="1076263"/>
            <a:ext cx="3399950" cy="4151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4"/>
          <p:cNvSpPr txBox="1"/>
          <p:nvPr>
            <p:ph idx="4294967295" type="body"/>
          </p:nvPr>
        </p:nvSpPr>
        <p:spPr>
          <a:xfrm>
            <a:off x="311700" y="1785200"/>
            <a:ext cx="4151400" cy="32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MONTH 4</a:t>
            </a:r>
            <a:endParaRPr b="1" sz="1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Boost the mind power</a:t>
            </a:r>
            <a:endParaRPr b="1" sz="1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Week 1: </a:t>
            </a: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Nutrition &amp; sleep &amp; exercise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Week 2: </a:t>
            </a: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EQ &amp; resilience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Week 3: </a:t>
            </a: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Resisting drugs &amp; bullying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Week 4: </a:t>
            </a: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Closing session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225" name="Google Shape;225;p34"/>
          <p:cNvSpPr txBox="1"/>
          <p:nvPr/>
        </p:nvSpPr>
        <p:spPr>
          <a:xfrm>
            <a:off x="4985200" y="1824450"/>
            <a:ext cx="3000000" cy="21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Materials &amp; Approach</a:t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Healthy eating pyramid, Harvard School of Public Health 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25 things life has taught me, Rickey Spratt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Emotional intelligence, Daniel Goleman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6" name="Google Shape;226;p34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10800000">
            <a:off x="8589551" y="3041850"/>
            <a:ext cx="129026" cy="180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4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5400000">
            <a:off x="7752701" y="3878700"/>
            <a:ext cx="129026" cy="180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4"/>
          <p:cNvPicPr preferRelativeResize="0"/>
          <p:nvPr/>
        </p:nvPicPr>
        <p:blipFill rotWithShape="1">
          <a:blip r:embed="rId4">
            <a:alphaModFix/>
          </a:blip>
          <a:srcRect b="39581" l="38454" r="39587" t="26574"/>
          <a:stretch/>
        </p:blipFill>
        <p:spPr>
          <a:xfrm>
            <a:off x="7516257" y="3813500"/>
            <a:ext cx="959243" cy="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5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-5400000">
            <a:off x="3082013" y="425450"/>
            <a:ext cx="3415174" cy="42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5"/>
          <p:cNvSpPr txBox="1"/>
          <p:nvPr>
            <p:ph idx="4294967295" type="body"/>
          </p:nvPr>
        </p:nvSpPr>
        <p:spPr>
          <a:xfrm>
            <a:off x="2663350" y="4362475"/>
            <a:ext cx="20589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100">
                <a:solidFill>
                  <a:srgbClr val="434343"/>
                </a:solidFill>
              </a:rPr>
              <a:t>Rickey Spratt</a:t>
            </a:r>
            <a:endParaRPr b="1" sz="2100">
              <a:solidFill>
                <a:srgbClr val="434343"/>
              </a:solidFill>
            </a:endParaRPr>
          </a:p>
        </p:txBody>
      </p:sp>
      <p:sp>
        <p:nvSpPr>
          <p:cNvPr id="235" name="Google Shape;235;p35"/>
          <p:cNvSpPr txBox="1"/>
          <p:nvPr>
            <p:ph idx="4294967295" type="body"/>
          </p:nvPr>
        </p:nvSpPr>
        <p:spPr>
          <a:xfrm>
            <a:off x="4664150" y="4286275"/>
            <a:ext cx="3999900" cy="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1300">
                <a:solidFill>
                  <a:srgbClr val="434343"/>
                </a:solidFill>
              </a:rPr>
              <a:t>www.allthingsspratt.com </a:t>
            </a:r>
            <a:endParaRPr sz="13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1300" u="sng">
                <a:solidFill>
                  <a:schemeClr val="hlink"/>
                </a:solidFill>
                <a:hlinkClick r:id="rId4"/>
              </a:rPr>
              <a:t>sprattr@gmail.com</a:t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1300"/>
              <a:t>517-242-6420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6" name="Google Shape;236;p35"/>
          <p:cNvSpPr txBox="1"/>
          <p:nvPr/>
        </p:nvSpPr>
        <p:spPr>
          <a:xfrm>
            <a:off x="369350" y="996525"/>
            <a:ext cx="215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37" name="Google Shape;237;p35"/>
          <p:cNvSpPr txBox="1"/>
          <p:nvPr>
            <p:ph idx="4294967295" type="body"/>
          </p:nvPr>
        </p:nvSpPr>
        <p:spPr>
          <a:xfrm>
            <a:off x="2663350" y="1267113"/>
            <a:ext cx="4252500" cy="25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 sz="39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Thank</a:t>
            </a:r>
            <a:r>
              <a:rPr b="1" lang="tr" sz="1600"/>
              <a:t> </a:t>
            </a:r>
            <a:r>
              <a:rPr lang="tr" sz="39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you </a:t>
            </a:r>
            <a:endParaRPr sz="39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tr" sz="39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for </a:t>
            </a:r>
            <a:endParaRPr sz="39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tr" sz="39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your attention</a:t>
            </a:r>
            <a:endParaRPr sz="39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8" name="Google Shape;238;p35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10800000">
            <a:off x="8589551" y="3041850"/>
            <a:ext cx="129026" cy="180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5400000">
            <a:off x="7752701" y="3878700"/>
            <a:ext cx="129026" cy="180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>
            <a:off x="629626" y="295250"/>
            <a:ext cx="129026" cy="180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-5400000">
            <a:off x="1466476" y="-541600"/>
            <a:ext cx="129026" cy="180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26"/>
          <p:cNvCxnSpPr/>
          <p:nvPr/>
        </p:nvCxnSpPr>
        <p:spPr>
          <a:xfrm>
            <a:off x="420000" y="2236487"/>
            <a:ext cx="83361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22" name="Google Shape;122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rgbClr val="434343"/>
                </a:solidFill>
              </a:rPr>
              <a:t>About me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3" name="Google Shape;123;p26"/>
          <p:cNvSpPr txBox="1"/>
          <p:nvPr>
            <p:ph idx="4294967295" type="body"/>
          </p:nvPr>
        </p:nvSpPr>
        <p:spPr>
          <a:xfrm>
            <a:off x="369350" y="2456850"/>
            <a:ext cx="4171200" cy="23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</a:rPr>
              <a:t>Criminal Justice &amp; </a:t>
            </a:r>
            <a:endParaRPr b="1" sz="1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</a:rPr>
              <a:t>Public Speaking</a:t>
            </a:r>
            <a:endParaRPr sz="1400">
              <a:solidFill>
                <a:srgbClr val="434343"/>
              </a:solidFill>
            </a:endParaRPr>
          </a:p>
          <a:p>
            <a:pPr indent="-159849" lvl="0" marL="179999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</a:pPr>
            <a:r>
              <a:rPr lang="tr" sz="1100">
                <a:solidFill>
                  <a:srgbClr val="434343"/>
                </a:solidFill>
              </a:rPr>
              <a:t>Ferris State Uni.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124" name="Google Shape;124;p26"/>
          <p:cNvSpPr txBox="1"/>
          <p:nvPr>
            <p:ph idx="4294967295" type="body"/>
          </p:nvPr>
        </p:nvSpPr>
        <p:spPr>
          <a:xfrm>
            <a:off x="5978600" y="2456850"/>
            <a:ext cx="3000000" cy="2131200"/>
          </a:xfrm>
          <a:prstGeom prst="rect">
            <a:avLst/>
          </a:prstGeom>
        </p:spPr>
        <p:txBody>
          <a:bodyPr anchorCtr="0" anchor="t" bIns="91425" lIns="9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</a:rPr>
              <a:t>Best Selling Author</a:t>
            </a:r>
            <a:endParaRPr b="1">
              <a:solidFill>
                <a:srgbClr val="434343"/>
              </a:solidFill>
            </a:endParaRPr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</a:pPr>
            <a:r>
              <a:rPr lang="tr" sz="1100">
                <a:solidFill>
                  <a:srgbClr val="434343"/>
                </a:solidFill>
              </a:rPr>
              <a:t>The Achievable Goal</a:t>
            </a:r>
            <a:endParaRPr sz="1100">
              <a:solidFill>
                <a:srgbClr val="434343"/>
              </a:solidFill>
            </a:endParaRPr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</a:pPr>
            <a:r>
              <a:rPr lang="tr" sz="1100">
                <a:solidFill>
                  <a:srgbClr val="434343"/>
                </a:solidFill>
              </a:rPr>
              <a:t>25 Things Life Taught Me</a:t>
            </a:r>
            <a:endParaRPr sz="1100">
              <a:solidFill>
                <a:srgbClr val="434343"/>
              </a:solidFill>
            </a:endParaRPr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</a:pPr>
            <a:r>
              <a:rPr lang="tr" sz="1100">
                <a:solidFill>
                  <a:srgbClr val="434343"/>
                </a:solidFill>
              </a:rPr>
              <a:t>From Black to Blue</a:t>
            </a:r>
            <a:endParaRPr sz="1100">
              <a:solidFill>
                <a:srgbClr val="434343"/>
              </a:solidFill>
            </a:endParaRPr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</a:pPr>
            <a:r>
              <a:rPr lang="tr" sz="1100">
                <a:solidFill>
                  <a:srgbClr val="434343"/>
                </a:solidFill>
              </a:rPr>
              <a:t>How to Survive a Traffic Stop</a:t>
            </a:r>
            <a:endParaRPr sz="1100">
              <a:solidFill>
                <a:srgbClr val="434343"/>
              </a:solidFill>
            </a:endParaRPr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</a:pPr>
            <a:r>
              <a:rPr lang="tr" sz="1100">
                <a:solidFill>
                  <a:srgbClr val="434343"/>
                </a:solidFill>
              </a:rPr>
              <a:t>The New Black Man</a:t>
            </a:r>
            <a:endParaRPr sz="1100">
              <a:solidFill>
                <a:srgbClr val="434343"/>
              </a:solidFill>
            </a:endParaRPr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</a:pPr>
            <a:r>
              <a:rPr lang="tr" sz="1100">
                <a:solidFill>
                  <a:srgbClr val="434343"/>
                </a:solidFill>
              </a:rPr>
              <a:t>Beyond the Black and White Lines</a:t>
            </a:r>
            <a:endParaRPr sz="1100">
              <a:solidFill>
                <a:srgbClr val="434343"/>
              </a:solidFill>
            </a:endParaRPr>
          </a:p>
          <a:p>
            <a:pPr indent="-165100" lvl="0" marL="179999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</a:pPr>
            <a:r>
              <a:rPr lang="tr" sz="1100">
                <a:solidFill>
                  <a:srgbClr val="434343"/>
                </a:solidFill>
              </a:rPr>
              <a:t>Learning the Law with Officer Leo and Sergeant Hippo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1100">
                <a:solidFill>
                  <a:srgbClr val="434343"/>
                </a:solidFill>
              </a:rPr>
              <a:t> </a:t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125" name="Google Shape;125;p26"/>
          <p:cNvSpPr txBox="1"/>
          <p:nvPr/>
        </p:nvSpPr>
        <p:spPr>
          <a:xfrm>
            <a:off x="311700" y="1004975"/>
            <a:ext cx="215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rgbClr val="434343"/>
                </a:solidFill>
              </a:rPr>
              <a:t>www.allthingsspratt.com 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26" name="Google Shape;126;p26"/>
          <p:cNvSpPr txBox="1"/>
          <p:nvPr>
            <p:ph type="title"/>
          </p:nvPr>
        </p:nvSpPr>
        <p:spPr>
          <a:xfrm>
            <a:off x="311700" y="1405175"/>
            <a:ext cx="26382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2200">
                <a:solidFill>
                  <a:srgbClr val="434343"/>
                </a:solidFill>
              </a:rPr>
              <a:t>Education &amp; Career</a:t>
            </a:r>
            <a:endParaRPr sz="22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7" name="Google Shape;127;p26"/>
          <p:cNvSpPr txBox="1"/>
          <p:nvPr/>
        </p:nvSpPr>
        <p:spPr>
          <a:xfrm>
            <a:off x="3316650" y="2456850"/>
            <a:ext cx="26382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Police Officer</a:t>
            </a: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61925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"/>
              <a:buChar char="●"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D.A.R.E. teacher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/>
          <p:nvPr/>
        </p:nvSpPr>
        <p:spPr>
          <a:xfrm>
            <a:off x="-1240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7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>
            <a:off x="-50950" y="0"/>
            <a:ext cx="4571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7"/>
          <p:cNvSpPr txBox="1"/>
          <p:nvPr>
            <p:ph type="title"/>
          </p:nvPr>
        </p:nvSpPr>
        <p:spPr>
          <a:xfrm>
            <a:off x="311700" y="546000"/>
            <a:ext cx="3765900" cy="3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rgbClr val="434343"/>
                </a:solidFill>
              </a:rPr>
              <a:t>Benefits of </a:t>
            </a:r>
            <a:endParaRPr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rgbClr val="434343"/>
                </a:solidFill>
              </a:rPr>
              <a:t>Youth </a:t>
            </a:r>
            <a:endParaRPr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rgbClr val="434343"/>
                </a:solidFill>
              </a:rPr>
              <a:t>Mentoring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4572000" y="1126025"/>
            <a:ext cx="4401300" cy="3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Young people involved in mentoring 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are likely to experience: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Open Sans"/>
              <a:buChar char="●"/>
            </a:pP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improvements in their relationships with family and peers 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Open Sans"/>
              <a:buChar char="●"/>
            </a:pP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an increase in their overall communication skills with others 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Open Sans"/>
              <a:buChar char="●"/>
            </a:pP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reduced feelings of isolation 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Open Sans"/>
              <a:buChar char="●"/>
            </a:pP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 reduction in risky behaviour 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Open Sans"/>
              <a:buChar char="●"/>
            </a:pP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enhanced social and emotional development 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Open Sans"/>
              <a:buChar char="●"/>
            </a:pP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increased options and opportunities for participation 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Open Sans"/>
              <a:buChar char="●"/>
            </a:pP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increased resilience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27"/>
          <p:cNvSpPr txBox="1"/>
          <p:nvPr>
            <p:ph idx="2" type="body"/>
          </p:nvPr>
        </p:nvSpPr>
        <p:spPr>
          <a:xfrm>
            <a:off x="4521050" y="4780500"/>
            <a:ext cx="4623000" cy="363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800">
                <a:solidFill>
                  <a:srgbClr val="434343"/>
                </a:solidFill>
              </a:rPr>
              <a:t>Source: Mentor/National Mentoring Partnership (2005), How to Build a Successful Mentoring Program using the Elements of Effective Practice, USA </a:t>
            </a:r>
            <a:endParaRPr sz="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>
            <p:ph type="title"/>
          </p:nvPr>
        </p:nvSpPr>
        <p:spPr>
          <a:xfrm>
            <a:off x="265500" y="-173800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rgbClr val="434343"/>
                </a:solidFill>
              </a:rPr>
              <a:t>Program</a:t>
            </a:r>
            <a:r>
              <a:rPr lang="tr">
                <a:solidFill>
                  <a:srgbClr val="434343"/>
                </a:solidFill>
              </a:rPr>
              <a:t> Mission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2" name="Google Shape;142;p28"/>
          <p:cNvSpPr txBox="1"/>
          <p:nvPr>
            <p:ph idx="1" type="subTitle"/>
          </p:nvPr>
        </p:nvSpPr>
        <p:spPr>
          <a:xfrm>
            <a:off x="265500" y="17847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Empowering youth 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 better society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3" name="Google Shape;143;p28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>
            <a:off x="4572000" y="0"/>
            <a:ext cx="4571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 txBox="1"/>
          <p:nvPr>
            <p:ph idx="2" type="body"/>
          </p:nvPr>
        </p:nvSpPr>
        <p:spPr>
          <a:xfrm>
            <a:off x="4848775" y="78615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tr" sz="2300">
                <a:solidFill>
                  <a:srgbClr val="434343"/>
                </a:solidFill>
              </a:rPr>
              <a:t>Values</a:t>
            </a:r>
            <a:endParaRPr b="1" sz="23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2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tr" sz="1400">
                <a:solidFill>
                  <a:srgbClr val="434343"/>
                </a:solidFill>
              </a:rPr>
              <a:t>Confidentiality </a:t>
            </a:r>
            <a:endParaRPr sz="14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tr" sz="1400">
                <a:solidFill>
                  <a:srgbClr val="434343"/>
                </a:solidFill>
              </a:rPr>
              <a:t>Code of ethics</a:t>
            </a:r>
            <a:endParaRPr sz="14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tr" sz="1400">
                <a:solidFill>
                  <a:srgbClr val="434343"/>
                </a:solidFill>
              </a:rPr>
              <a:t>Accountability</a:t>
            </a:r>
            <a:endParaRPr sz="14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tr" sz="1400">
                <a:solidFill>
                  <a:srgbClr val="434343"/>
                </a:solidFill>
              </a:rPr>
              <a:t>Diversity &amp; inclusion</a:t>
            </a:r>
            <a:endParaRPr sz="14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tr" sz="1400">
                <a:solidFill>
                  <a:srgbClr val="434343"/>
                </a:solidFill>
              </a:rPr>
              <a:t>Inner power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29"/>
          <p:cNvCxnSpPr/>
          <p:nvPr/>
        </p:nvCxnSpPr>
        <p:spPr>
          <a:xfrm flipH="1" rot="10800000">
            <a:off x="360251" y="1915801"/>
            <a:ext cx="8587200" cy="57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rgbClr val="434343"/>
                </a:solidFill>
              </a:rPr>
              <a:t>Roadmap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1" name="Google Shape;151;p29"/>
          <p:cNvSpPr txBox="1"/>
          <p:nvPr>
            <p:ph idx="4294967295" type="body"/>
          </p:nvPr>
        </p:nvSpPr>
        <p:spPr>
          <a:xfrm>
            <a:off x="351400" y="2049600"/>
            <a:ext cx="1802700" cy="12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</a:rPr>
              <a:t>Stakeholders engagement </a:t>
            </a:r>
            <a:endParaRPr b="1" sz="1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1100">
                <a:solidFill>
                  <a:srgbClr val="434343"/>
                </a:solidFill>
              </a:rPr>
              <a:t>Meeting &amp; presentation for parents and/or school</a:t>
            </a:r>
            <a:endParaRPr sz="1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152" name="Google Shape;152;p29"/>
          <p:cNvSpPr txBox="1"/>
          <p:nvPr/>
        </p:nvSpPr>
        <p:spPr>
          <a:xfrm>
            <a:off x="2465200" y="2051850"/>
            <a:ext cx="19218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Mentoring </a:t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journey</a:t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16 hours mentoring</a:t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 hr / week, 4 months</a:t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29"/>
          <p:cNvSpPr txBox="1"/>
          <p:nvPr/>
        </p:nvSpPr>
        <p:spPr>
          <a:xfrm>
            <a:off x="4722150" y="2051850"/>
            <a:ext cx="4225200" cy="3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Evaluation &amp; Reporting</a:t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Efficiency measures: </a:t>
            </a:r>
            <a:endParaRPr b="1"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Number of completions</a:t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Mentee satisfaction rate with the support</a:t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Effectiveness Measures:</a:t>
            </a:r>
            <a:endParaRPr b="1"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Mentee’s improvement in relationships, behaviour, communication and wellbeing in terms of self, parent and school evaluation</a:t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Impact Measures:</a:t>
            </a:r>
            <a:endParaRPr b="1"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Participation in community groups and projects</a:t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School completion rate (if applicable)</a:t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Higher education participation rate (if applicable)</a:t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Employment participation rate (if applicable)</a:t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4" name="Google Shape;154;p29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-5400000">
            <a:off x="430387" y="1610325"/>
            <a:ext cx="164726" cy="18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9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-5400000">
            <a:off x="2589262" y="1610325"/>
            <a:ext cx="164726" cy="18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9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-5400000">
            <a:off x="4856987" y="1610325"/>
            <a:ext cx="164726" cy="185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/>
          <p:nvPr/>
        </p:nvSpPr>
        <p:spPr>
          <a:xfrm>
            <a:off x="2822350" y="1510625"/>
            <a:ext cx="124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29"/>
          <p:cNvSpPr txBox="1"/>
          <p:nvPr/>
        </p:nvSpPr>
        <p:spPr>
          <a:xfrm>
            <a:off x="5076125" y="1510625"/>
            <a:ext cx="124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643575" y="1510638"/>
            <a:ext cx="124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0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-5400000">
            <a:off x="5201812" y="1686598"/>
            <a:ext cx="1092325" cy="180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0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-5400000">
            <a:off x="7451262" y="1686598"/>
            <a:ext cx="1092325" cy="180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0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-5400000">
            <a:off x="2934087" y="1686561"/>
            <a:ext cx="1092325" cy="180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0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-5400000">
            <a:off x="666362" y="1686573"/>
            <a:ext cx="1092325" cy="1802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rgbClr val="434343"/>
                </a:solidFill>
              </a:rPr>
              <a:t>Syllabus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9" name="Google Shape;169;p30"/>
          <p:cNvSpPr txBox="1"/>
          <p:nvPr>
            <p:ph idx="4294967295" type="body"/>
          </p:nvPr>
        </p:nvSpPr>
        <p:spPr>
          <a:xfrm>
            <a:off x="311100" y="2075850"/>
            <a:ext cx="1802700" cy="23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200">
                <a:solidFill>
                  <a:srgbClr val="434343"/>
                </a:solidFill>
              </a:rPr>
              <a:t>Plan </a:t>
            </a:r>
            <a:endParaRPr b="1" sz="12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200">
                <a:solidFill>
                  <a:srgbClr val="434343"/>
                </a:solidFill>
              </a:rPr>
              <a:t>for </a:t>
            </a:r>
            <a:endParaRPr b="1" sz="12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200">
                <a:solidFill>
                  <a:srgbClr val="434343"/>
                </a:solidFill>
              </a:rPr>
              <a:t>the future</a:t>
            </a:r>
            <a:endParaRPr b="1" sz="12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170" name="Google Shape;170;p30"/>
          <p:cNvSpPr txBox="1"/>
          <p:nvPr>
            <p:ph idx="4294967295" type="body"/>
          </p:nvPr>
        </p:nvSpPr>
        <p:spPr>
          <a:xfrm>
            <a:off x="7068150" y="2075850"/>
            <a:ext cx="1839300" cy="8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200">
                <a:solidFill>
                  <a:srgbClr val="434343"/>
                </a:solidFill>
              </a:rPr>
              <a:t>Boost </a:t>
            </a:r>
            <a:endParaRPr b="1" sz="12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200">
                <a:solidFill>
                  <a:srgbClr val="434343"/>
                </a:solidFill>
              </a:rPr>
              <a:t>the </a:t>
            </a:r>
            <a:endParaRPr b="1" sz="12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200">
                <a:solidFill>
                  <a:srgbClr val="434343"/>
                </a:solidFill>
              </a:rPr>
              <a:t>mind power</a:t>
            </a:r>
            <a:endParaRPr b="1" sz="1200">
              <a:solidFill>
                <a:srgbClr val="434343"/>
              </a:solidFill>
            </a:endParaRPr>
          </a:p>
        </p:txBody>
      </p:sp>
      <p:sp>
        <p:nvSpPr>
          <p:cNvPr id="171" name="Google Shape;171;p30"/>
          <p:cNvSpPr txBox="1"/>
          <p:nvPr/>
        </p:nvSpPr>
        <p:spPr>
          <a:xfrm>
            <a:off x="2560600" y="2075850"/>
            <a:ext cx="18027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Boost </a:t>
            </a:r>
            <a:endParaRPr b="1"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endParaRPr b="1"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learning power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172" name="Google Shape;172;p30"/>
          <p:cNvSpPr txBox="1"/>
          <p:nvPr/>
        </p:nvSpPr>
        <p:spPr>
          <a:xfrm>
            <a:off x="4846600" y="2075850"/>
            <a:ext cx="18027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Boost </a:t>
            </a:r>
            <a:endParaRPr b="1"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endParaRPr b="1"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communication power</a:t>
            </a:r>
            <a:endParaRPr b="1">
              <a:solidFill>
                <a:srgbClr val="434343"/>
              </a:solidFill>
            </a:endParaRPr>
          </a:p>
        </p:txBody>
      </p:sp>
      <p:pic>
        <p:nvPicPr>
          <p:cNvPr id="173" name="Google Shape;173;p30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-5400000">
            <a:off x="430387" y="1762725"/>
            <a:ext cx="164726" cy="18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0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-5400000">
            <a:off x="2589262" y="1762725"/>
            <a:ext cx="164726" cy="18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-5400000">
            <a:off x="4856987" y="1762725"/>
            <a:ext cx="164726" cy="18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-5400000">
            <a:off x="7078537" y="1762725"/>
            <a:ext cx="164726" cy="185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0"/>
          <p:cNvSpPr txBox="1"/>
          <p:nvPr/>
        </p:nvSpPr>
        <p:spPr>
          <a:xfrm>
            <a:off x="605500" y="1663025"/>
            <a:ext cx="124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MONTH 1</a:t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30"/>
          <p:cNvSpPr txBox="1"/>
          <p:nvPr/>
        </p:nvSpPr>
        <p:spPr>
          <a:xfrm>
            <a:off x="2822350" y="1663025"/>
            <a:ext cx="124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MONTH 2</a:t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30"/>
          <p:cNvSpPr txBox="1"/>
          <p:nvPr/>
        </p:nvSpPr>
        <p:spPr>
          <a:xfrm>
            <a:off x="5076125" y="1663025"/>
            <a:ext cx="124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MONTH 3</a:t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30"/>
          <p:cNvSpPr txBox="1"/>
          <p:nvPr/>
        </p:nvSpPr>
        <p:spPr>
          <a:xfrm>
            <a:off x="7329900" y="1663025"/>
            <a:ext cx="124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MONTH 4</a:t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30"/>
          <p:cNvSpPr/>
          <p:nvPr/>
        </p:nvSpPr>
        <p:spPr>
          <a:xfrm rot="-5400000">
            <a:off x="1134750" y="2714875"/>
            <a:ext cx="123900" cy="1771200"/>
          </a:xfrm>
          <a:prstGeom prst="leftBracket">
            <a:avLst>
              <a:gd fmla="val 8333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0"/>
          <p:cNvSpPr txBox="1"/>
          <p:nvPr/>
        </p:nvSpPr>
        <p:spPr>
          <a:xfrm>
            <a:off x="311100" y="3810850"/>
            <a:ext cx="30354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WHAT</a:t>
            </a: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do you want for the future? 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WHY </a:t>
            </a: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do you want it?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HOW</a:t>
            </a: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can you achieve it?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30"/>
          <p:cNvSpPr/>
          <p:nvPr/>
        </p:nvSpPr>
        <p:spPr>
          <a:xfrm rot="-5400000">
            <a:off x="5677450" y="515275"/>
            <a:ext cx="123900" cy="6170400"/>
          </a:xfrm>
          <a:prstGeom prst="leftBracket">
            <a:avLst>
              <a:gd fmla="val 8333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0"/>
          <p:cNvSpPr txBox="1"/>
          <p:nvPr/>
        </p:nvSpPr>
        <p:spPr>
          <a:xfrm>
            <a:off x="4288325" y="3810850"/>
            <a:ext cx="3495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HOW</a:t>
            </a: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will you be on the right track? 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idx="4294967295"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39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Syllabus I Month 1</a:t>
            </a:r>
            <a:endParaRPr sz="25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0" name="Google Shape;190;p31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-5400000">
            <a:off x="687463" y="1076263"/>
            <a:ext cx="3399950" cy="415147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1"/>
          <p:cNvSpPr txBox="1"/>
          <p:nvPr>
            <p:ph idx="4294967295" type="body"/>
          </p:nvPr>
        </p:nvSpPr>
        <p:spPr>
          <a:xfrm>
            <a:off x="311700" y="1785200"/>
            <a:ext cx="4151400" cy="32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MONTH 1</a:t>
            </a:r>
            <a:endParaRPr b="1" sz="1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Plan for the future</a:t>
            </a:r>
            <a:endParaRPr b="1" sz="1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Week 1: </a:t>
            </a: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Getting to know (icebreaking)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Week 2: </a:t>
            </a: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Define your dream &amp; values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Week 3: </a:t>
            </a: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Define your strengths &amp; goals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Week 4: </a:t>
            </a: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Define the plan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192" name="Google Shape;192;p31"/>
          <p:cNvSpPr txBox="1"/>
          <p:nvPr/>
        </p:nvSpPr>
        <p:spPr>
          <a:xfrm>
            <a:off x="4985200" y="1824450"/>
            <a:ext cx="3000000" cy="25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Learning Approach</a:t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Visualization technique 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Myers Briggs type indicator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SMART goal setting 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achievable goal, Rickey Spratt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Inspiring stories </a:t>
            </a:r>
            <a:endParaRPr/>
          </a:p>
        </p:txBody>
      </p:sp>
      <p:pic>
        <p:nvPicPr>
          <p:cNvPr id="193" name="Google Shape;193;p31"/>
          <p:cNvPicPr preferRelativeResize="0"/>
          <p:nvPr/>
        </p:nvPicPr>
        <p:blipFill rotWithShape="1">
          <a:blip r:embed="rId4">
            <a:alphaModFix/>
          </a:blip>
          <a:srcRect b="39341" l="12158" r="65748" t="25218"/>
          <a:stretch/>
        </p:blipFill>
        <p:spPr>
          <a:xfrm>
            <a:off x="7547950" y="3800250"/>
            <a:ext cx="921790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1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10800000">
            <a:off x="8589551" y="3041850"/>
            <a:ext cx="129026" cy="180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5400000">
            <a:off x="7752701" y="3878700"/>
            <a:ext cx="129026" cy="180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idx="4294967295"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39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Syllabus I Month 2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01" name="Google Shape;201;p32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-5400000">
            <a:off x="687463" y="1076263"/>
            <a:ext cx="3399950" cy="415147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 txBox="1"/>
          <p:nvPr>
            <p:ph idx="4294967295" type="body"/>
          </p:nvPr>
        </p:nvSpPr>
        <p:spPr>
          <a:xfrm>
            <a:off x="311700" y="1785200"/>
            <a:ext cx="4151400" cy="32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MONTH 2</a:t>
            </a:r>
            <a:endParaRPr b="1" sz="1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Boost the learning power </a:t>
            </a:r>
            <a:endParaRPr b="1" sz="1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Week 1: </a:t>
            </a: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Take the control of your life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Week 2: </a:t>
            </a: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Find</a:t>
            </a: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your best learning strategy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Week 3: </a:t>
            </a: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Focusing skills &amp; mindfulness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Week 4: </a:t>
            </a: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Lifelong learning</a:t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203" name="Google Shape;203;p32"/>
          <p:cNvSpPr txBox="1"/>
          <p:nvPr/>
        </p:nvSpPr>
        <p:spPr>
          <a:xfrm>
            <a:off x="4985200" y="1824450"/>
            <a:ext cx="3000000" cy="29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Learning</a:t>
            </a: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Approach</a:t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circle of influence, Stephen Covey 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VARK modality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Forgetting curve, Ebbinghaus 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MOOC sources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From Black to Blue, Rickey Spratt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Inspiring stories 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4" name="Google Shape;204;p32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10800000">
            <a:off x="8589551" y="3041850"/>
            <a:ext cx="129026" cy="180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2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5400000">
            <a:off x="7752701" y="3878700"/>
            <a:ext cx="129026" cy="180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2"/>
          <p:cNvPicPr preferRelativeResize="0"/>
          <p:nvPr/>
        </p:nvPicPr>
        <p:blipFill rotWithShape="1">
          <a:blip r:embed="rId4">
            <a:alphaModFix/>
          </a:blip>
          <a:srcRect b="39272" l="60588" r="23282" t="34699"/>
          <a:stretch/>
        </p:blipFill>
        <p:spPr>
          <a:xfrm>
            <a:off x="7561696" y="3809875"/>
            <a:ext cx="916306" cy="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idx="4294967295"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39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Syllabus I Month 3</a:t>
            </a:r>
            <a:endParaRPr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2" name="Google Shape;212;p33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-5400000">
            <a:off x="687463" y="1076263"/>
            <a:ext cx="3399950" cy="4151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3"/>
          <p:cNvSpPr txBox="1"/>
          <p:nvPr>
            <p:ph idx="4294967295" type="body"/>
          </p:nvPr>
        </p:nvSpPr>
        <p:spPr>
          <a:xfrm>
            <a:off x="311700" y="1785200"/>
            <a:ext cx="4151400" cy="32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MONTH 3</a:t>
            </a:r>
            <a:endParaRPr b="1" sz="1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Boost the communication power</a:t>
            </a:r>
            <a:endParaRPr b="1" sz="1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Week 1: </a:t>
            </a: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Communication fundamentals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Week 2: </a:t>
            </a: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Generational differences &amp; empathy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Week 3: </a:t>
            </a: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Nonviolent communication</a:t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Week 4: </a:t>
            </a:r>
            <a:r>
              <a:rPr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Responsibility to the community &amp; environment</a:t>
            </a:r>
            <a:endParaRPr b="1" sz="1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214" name="Google Shape;214;p33"/>
          <p:cNvSpPr txBox="1"/>
          <p:nvPr/>
        </p:nvSpPr>
        <p:spPr>
          <a:xfrm>
            <a:off x="4985200" y="1824450"/>
            <a:ext cx="3000000" cy="27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Learning</a:t>
            </a:r>
            <a:r>
              <a:rPr b="1" lang="tr"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Approach</a:t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Nonviolent communication, Marshall Rosenberg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Law fundamentals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Diversity &amp; inclusion, giving back to the community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Waste management, global 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" sz="1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warming</a:t>
            </a:r>
            <a:endParaRPr sz="1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5" name="Google Shape;215;p33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10800000">
            <a:off x="8589551" y="3041850"/>
            <a:ext cx="129026" cy="180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3"/>
          <p:cNvPicPr preferRelativeResize="0"/>
          <p:nvPr/>
        </p:nvPicPr>
        <p:blipFill rotWithShape="1">
          <a:blip r:embed="rId3">
            <a:alphaModFix/>
          </a:blip>
          <a:srcRect b="35173" l="1898" r="1725" t="36620"/>
          <a:stretch/>
        </p:blipFill>
        <p:spPr>
          <a:xfrm rot="5400000">
            <a:off x="7752701" y="3878700"/>
            <a:ext cx="129026" cy="180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3"/>
          <p:cNvPicPr preferRelativeResize="0"/>
          <p:nvPr/>
        </p:nvPicPr>
        <p:blipFill rotWithShape="1">
          <a:blip r:embed="rId4">
            <a:alphaModFix/>
          </a:blip>
          <a:srcRect b="31068" l="26975" r="52088" t="33866"/>
          <a:stretch/>
        </p:blipFill>
        <p:spPr>
          <a:xfrm>
            <a:off x="7630778" y="3811400"/>
            <a:ext cx="882798" cy="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